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66" r:id="rId5"/>
    <p:sldId id="267" r:id="rId6"/>
    <p:sldId id="259" r:id="rId7"/>
    <p:sldId id="260" r:id="rId8"/>
    <p:sldId id="354" r:id="rId9"/>
    <p:sldId id="355" r:id="rId10"/>
    <p:sldId id="363" r:id="rId11"/>
    <p:sldId id="364" r:id="rId12"/>
    <p:sldId id="365" r:id="rId13"/>
    <p:sldId id="366" r:id="rId14"/>
    <p:sldId id="371" r:id="rId15"/>
    <p:sldId id="356" r:id="rId16"/>
    <p:sldId id="359" r:id="rId17"/>
    <p:sldId id="360" r:id="rId18"/>
    <p:sldId id="357" r:id="rId19"/>
    <p:sldId id="367" r:id="rId20"/>
    <p:sldId id="369" r:id="rId21"/>
    <p:sldId id="368" r:id="rId22"/>
    <p:sldId id="370" r:id="rId23"/>
    <p:sldId id="358" r:id="rId24"/>
    <p:sldId id="361" r:id="rId25"/>
    <p:sldId id="362" r:id="rId26"/>
    <p:sldId id="263" r:id="rId27"/>
    <p:sldId id="262" r:id="rId28"/>
  </p:sldIdLst>
  <p:sldSz cx="12192000" cy="6858000"/>
  <p:notesSz cx="6858000" cy="9144000"/>
  <p:embeddedFontLst>
    <p:embeddedFont>
      <p:font typeface="서울한강 장체 L" panose="02020503020101020101" pitchFamily="18" charset="-127"/>
      <p:regular r:id="rId30"/>
    </p:embeddedFont>
    <p:embeddedFont>
      <p:font typeface="서울남산 장체 EB" panose="02020503020101020101" pitchFamily="18" charset="-127"/>
      <p:regular r:id="rId31"/>
    </p:embeddedFont>
    <p:embeddedFont>
      <p:font typeface="D2Coding" panose="020B0609020101020101" pitchFamily="49" charset="-127"/>
      <p:regular r:id="rId32"/>
      <p:bold r:id="rId33"/>
    </p:embeddedFont>
    <p:embeddedFont>
      <p:font typeface="서울남산 장체 L" panose="02020503020101020101" pitchFamily="18" charset="-127"/>
      <p:regular r:id="rId34"/>
    </p:embeddedFont>
    <p:embeddedFont>
      <p:font typeface="Bahnschrift SemiBold SemiConden" panose="020B0502040204020203" pitchFamily="34" charset="0"/>
      <p:bold r:id="rId35"/>
    </p:embeddedFont>
    <p:embeddedFont>
      <p:font typeface="서울남산 장체 BL" panose="02020503020101020101" pitchFamily="18" charset="-127"/>
      <p:regular r:id="rId36"/>
    </p:embeddedFont>
    <p:embeddedFont>
      <p:font typeface="맑은 고딕" panose="020B0503020000020004" pitchFamily="50" charset="-127"/>
      <p:regular r:id="rId37"/>
      <p:bold r:id="rId38"/>
    </p:embeddedFont>
    <p:embeddedFont>
      <p:font typeface="서울남산 장체 M" panose="02020503020101020101" pitchFamily="18" charset="-127"/>
      <p:regular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HJUNHO" initials="O" lastIdx="1" clrIdx="0">
    <p:extLst>
      <p:ext uri="{19B8F6BF-5375-455C-9EA6-DF929625EA0E}">
        <p15:presenceInfo xmlns:p15="http://schemas.microsoft.com/office/powerpoint/2012/main" userId="747a9f628147bee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F2D"/>
    <a:srgbClr val="00448B"/>
    <a:srgbClr val="002F72"/>
    <a:srgbClr val="002364"/>
    <a:srgbClr val="001E5A"/>
    <a:srgbClr val="004A92"/>
    <a:srgbClr val="005FAB"/>
    <a:srgbClr val="004A82"/>
    <a:srgbClr val="002162"/>
    <a:srgbClr val="001A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24" autoAdjust="0"/>
    <p:restoredTop sz="91010" autoAdjust="0"/>
  </p:normalViewPr>
  <p:slideViewPr>
    <p:cSldViewPr snapToGrid="0" showGuides="1">
      <p:cViewPr>
        <p:scale>
          <a:sx n="75" d="100"/>
          <a:sy n="75" d="100"/>
        </p:scale>
        <p:origin x="730" y="1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824DF7-7AC2-43E8-8826-58E97DF75297}" type="datetimeFigureOut">
              <a:rPr lang="ko-KR" altLang="en-US" smtClean="0"/>
              <a:t>2021-06-23-Wednesday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2559CF-AE6E-47AC-8418-A7B0A93A8A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31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네 그럼 발표를 시작하겠습니다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안녕하십니까 저는 </a:t>
            </a:r>
            <a:r>
              <a:rPr lang="en-US" altLang="ko-KR" dirty="0"/>
              <a:t>2</a:t>
            </a:r>
            <a:r>
              <a:rPr lang="ko-KR" altLang="en-US" dirty="0"/>
              <a:t>조 발표를 맡은 오준호입니다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6290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017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팀 발표의 목차입니다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먼저 프로젝트 배경</a:t>
            </a:r>
            <a:r>
              <a:rPr lang="en-US" altLang="ko-KR" dirty="0"/>
              <a:t>, </a:t>
            </a:r>
            <a:r>
              <a:rPr lang="ko-KR" altLang="en-US" dirty="0" err="1"/>
              <a:t>팀구성</a:t>
            </a:r>
            <a:r>
              <a:rPr lang="ko-KR" altLang="en-US" dirty="0"/>
              <a:t> 및 역할</a:t>
            </a:r>
            <a:r>
              <a:rPr lang="en-US" altLang="ko-KR" dirty="0"/>
              <a:t>, </a:t>
            </a:r>
            <a:r>
              <a:rPr lang="ko-KR" altLang="en-US" dirty="0" err="1"/>
              <a:t>수행절차</a:t>
            </a:r>
            <a:r>
              <a:rPr lang="ko-KR" altLang="en-US" dirty="0"/>
              <a:t> 및 방법</a:t>
            </a:r>
            <a:r>
              <a:rPr lang="en-US" altLang="ko-KR" dirty="0"/>
              <a:t>, </a:t>
            </a:r>
            <a:r>
              <a:rPr lang="ko-KR" altLang="en-US" dirty="0" err="1"/>
              <a:t>수행결과</a:t>
            </a:r>
            <a:r>
              <a:rPr lang="en-US" altLang="ko-KR" dirty="0"/>
              <a:t>, </a:t>
            </a:r>
            <a:r>
              <a:rPr lang="ko-KR" altLang="en-US" dirty="0" err="1"/>
              <a:t>느낀점</a:t>
            </a:r>
            <a:r>
              <a:rPr lang="ko-KR" altLang="en-US" dirty="0"/>
              <a:t> 순으로 발표를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828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프로젝트 배경입니다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 팀의 주제는 증권 커뮤니티 웹사이트를 </a:t>
            </a:r>
            <a:r>
              <a:rPr lang="ko-KR" altLang="en-US" dirty="0" err="1"/>
              <a:t>만드는것이고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sz="12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주식정보를 공유하고</a:t>
            </a:r>
            <a:r>
              <a:rPr lang="en-US" altLang="ko-KR" sz="12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  <a:r>
              <a:rPr lang="ko-KR" altLang="en-US" sz="12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주식에 관련된 의견을 자유롭게 나눌 수 있는 사이트를 만드는 것이 목적입니다</a:t>
            </a:r>
            <a:r>
              <a:rPr lang="en-US" altLang="ko-KR" sz="12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  <a:p>
            <a:endParaRPr lang="en-US" altLang="ko-KR" sz="12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12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기대 효과는</a:t>
            </a:r>
            <a:r>
              <a:rPr lang="ko-KR" altLang="en-US" sz="1200" baseline="0" dirty="0">
                <a:latin typeface="+mn-lt"/>
                <a:ea typeface="+mn-ea"/>
              </a:rPr>
              <a:t> 다음과 같습니다</a:t>
            </a:r>
            <a:r>
              <a:rPr lang="en-US" altLang="ko-KR" sz="1200" baseline="0" dirty="0">
                <a:latin typeface="+mn-lt"/>
                <a:ea typeface="+mn-ea"/>
              </a:rPr>
              <a:t>.</a:t>
            </a:r>
            <a:endParaRPr lang="en-US" altLang="ko-KR" sz="12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2154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 개요는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172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807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907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643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2280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2559CF-AE6E-47AC-8418-A7B0A93A8A01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522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1824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044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107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001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8607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211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8679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340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064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3216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4466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0C4D0-6712-40C9-9AA0-AC6684920805}" type="datetimeFigureOut">
              <a:rPr lang="ko-KR" altLang="en-US" smtClean="0"/>
              <a:t>2021-06-23-Wednesday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02CAD-2EBE-450E-BF4A-385A1E58B83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4935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7000">
              <a:schemeClr val="tx1"/>
            </a:gs>
            <a:gs pos="55000">
              <a:srgbClr val="002060"/>
            </a:gs>
            <a:gs pos="92000">
              <a:srgbClr val="0070C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solidFill>
                  <a:schemeClr val="bg1"/>
                </a:solidFill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750098" y="2507260"/>
            <a:ext cx="8691803" cy="12741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ko-KR" altLang="en-US" sz="4400" kern="0" dirty="0">
                <a:solidFill>
                  <a:schemeClr val="bg1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증권 커뮤니티 웹 사이트 </a:t>
            </a:r>
            <a:r>
              <a:rPr lang="en-US" altLang="ko-KR" sz="4800" kern="0" dirty="0">
                <a:solidFill>
                  <a:schemeClr val="bg1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TRADERS</a:t>
            </a:r>
            <a:r>
              <a:rPr lang="en-US" altLang="ko-KR" sz="4400" kern="0" dirty="0">
                <a:solidFill>
                  <a:schemeClr val="bg1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 </a:t>
            </a:r>
            <a:r>
              <a:rPr lang="ko-KR" altLang="en-US" sz="4400" kern="0" dirty="0">
                <a:solidFill>
                  <a:schemeClr val="bg1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제작</a:t>
            </a:r>
            <a:endParaRPr lang="ko-KR" altLang="en-US" sz="2800" kern="0" spc="0" dirty="0">
              <a:solidFill>
                <a:schemeClr val="bg1"/>
              </a:solidFill>
              <a:effectLst/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1914525" y="3648075"/>
            <a:ext cx="837247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5218" y="5181252"/>
            <a:ext cx="43845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팀명 </a:t>
            </a:r>
            <a:r>
              <a:rPr lang="en-US" altLang="ko-KR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: 2</a:t>
            </a:r>
            <a:r>
              <a:rPr lang="ko-KR" altLang="en-US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조 </a:t>
            </a:r>
            <a:r>
              <a:rPr lang="en-US" altLang="ko-KR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TRADERS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팀원 </a:t>
            </a:r>
            <a:r>
              <a:rPr lang="en-US" altLang="ko-KR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: </a:t>
            </a:r>
            <a:r>
              <a:rPr lang="ko-KR" altLang="en-US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안성경</a:t>
            </a:r>
            <a:r>
              <a:rPr lang="en-US" altLang="ko-KR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오준호</a:t>
            </a:r>
            <a:r>
              <a:rPr lang="en-US" altLang="ko-KR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임정준</a:t>
            </a:r>
            <a:r>
              <a:rPr lang="en-US" altLang="ko-KR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장한옥</a:t>
            </a:r>
          </a:p>
        </p:txBody>
      </p:sp>
    </p:spTree>
    <p:extLst>
      <p:ext uri="{BB962C8B-B14F-4D97-AF65-F5344CB8AC3E}">
        <p14:creationId xmlns:p14="http://schemas.microsoft.com/office/powerpoint/2010/main" val="192699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35123" y="550307"/>
            <a:ext cx="2521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회원 관리 기능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정준 로그인2">
            <a:hlinkClick r:id="" action="ppaction://media"/>
            <a:extLst>
              <a:ext uri="{FF2B5EF4-FFF2-40B4-BE49-F238E27FC236}">
                <a16:creationId xmlns:a16="http://schemas.microsoft.com/office/drawing/2014/main" id="{196A2B27-E806-4BE0-B0BD-791498AB00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35082"/>
            <a:ext cx="12192000" cy="572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711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35123" y="550307"/>
            <a:ext cx="2521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마이페이지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정준 마이페이지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35082"/>
            <a:ext cx="12192000" cy="572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577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35123" y="550307"/>
            <a:ext cx="2521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ADMIN </a:t>
            </a:r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기능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정준 관리자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35082"/>
            <a:ext cx="12192000" cy="572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74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35123" y="550307"/>
            <a:ext cx="2521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주식 정보</a:t>
            </a:r>
            <a:r>
              <a:rPr lang="en-US" altLang="ko-KR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 </a:t>
            </a:r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기능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정준 주식2">
            <a:hlinkClick r:id="" action="ppaction://media"/>
            <a:extLst>
              <a:ext uri="{FF2B5EF4-FFF2-40B4-BE49-F238E27FC236}">
                <a16:creationId xmlns:a16="http://schemas.microsoft.com/office/drawing/2014/main" id="{B7CB62F8-3AAE-4948-A089-67390CC150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24922"/>
            <a:ext cx="12192000" cy="573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246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35123" y="550307"/>
            <a:ext cx="25217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주식 정보</a:t>
            </a:r>
            <a:r>
              <a:rPr lang="en-US" altLang="ko-KR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 </a:t>
            </a:r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기능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https://file-download.jandi-box.com/24259817/2021/06/23/1624410381693001fbcbd3c453b2c91cf6a82cda78b89?Expires=1624410575&amp;Signature=XPAXqH2~hyXJ~S4mLYsBuvmU18daW5P-N3YptvKGscemi-uhfUFryZQ4r3BnjXk-0Bxg3l29bgJGIEvmx4Cchxrt0VCZExWEoXj2gsG5rcnPG6Sxg4XYVNMobE30O2AAAp0H9KzjF6Q~BjWEtF2ioKGz0~RM4FRC23j-NV74dZod1noCFJ0zcA0MoCt3ZWpBh~0eK9xqqYkHA0ioIM1I-PJeZ2iKrJcuESwLtjI0WrhBINUKQ43ozr-RYUYraqoU1oZpkOAkTwCWkdD-nGjTT3mMImBN7Iqk4ZbB5WX89wINkwvPswQCu7jlvIdkl-smxDLU6eVfXaR4zIqPSrBnwQ__&amp;Key-Pair-Id=APKAJ542KAGWCBA2SXP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7358" y="1979338"/>
            <a:ext cx="1482533" cy="148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화살표 연결선 7"/>
          <p:cNvCxnSpPr/>
          <p:nvPr/>
        </p:nvCxnSpPr>
        <p:spPr>
          <a:xfrm flipV="1">
            <a:off x="2009764" y="3085082"/>
            <a:ext cx="6385183" cy="975195"/>
          </a:xfrm>
          <a:prstGeom prst="straightConnector1">
            <a:avLst/>
          </a:prstGeom>
          <a:ln w="38100">
            <a:solidFill>
              <a:srgbClr val="000F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40" y="3060690"/>
            <a:ext cx="2128956" cy="2128956"/>
          </a:xfrm>
          <a:prstGeom prst="rect">
            <a:avLst/>
          </a:prstGeom>
        </p:spPr>
      </p:pic>
      <p:pic>
        <p:nvPicPr>
          <p:cNvPr id="14" name="Picture 4" descr="https://file-download.jandi-box.com/24259817/2021/06/23/1624410381693001fbcbd3c453b2c91cf6a82cda78b89?Expires=1624410575&amp;Signature=XPAXqH2~hyXJ~S4mLYsBuvmU18daW5P-N3YptvKGscemi-uhfUFryZQ4r3BnjXk-0Bxg3l29bgJGIEvmx4Cchxrt0VCZExWEoXj2gsG5rcnPG6Sxg4XYVNMobE30O2AAAp0H9KzjF6Q~BjWEtF2ioKGz0~RM4FRC23j-NV74dZod1noCFJ0zcA0MoCt3ZWpBh~0eK9xqqYkHA0ioIM1I-PJeZ2iKrJcuESwLtjI0WrhBINUKQ43ozr-RYUYraqoU1oZpkOAkTwCWkdD-nGjTT3mMImBN7Iqk4ZbB5WX89wINkwvPswQCu7jlvIdkl-smxDLU6eVfXaR4zIqPSrBnwQ__&amp;Key-Pair-Id=APKAJ542KAGWCBA2SXP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9525" y="4554820"/>
            <a:ext cx="1482533" cy="148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직선 화살표 연결선 16"/>
          <p:cNvCxnSpPr/>
          <p:nvPr/>
        </p:nvCxnSpPr>
        <p:spPr>
          <a:xfrm>
            <a:off x="2009764" y="4487995"/>
            <a:ext cx="6481282" cy="788215"/>
          </a:xfrm>
          <a:prstGeom prst="straightConnector1">
            <a:avLst/>
          </a:prstGeom>
          <a:ln w="38100">
            <a:solidFill>
              <a:srgbClr val="000F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cxnSpLocks/>
          </p:cNvCxnSpPr>
          <p:nvPr/>
        </p:nvCxnSpPr>
        <p:spPr>
          <a:xfrm flipH="1" flipV="1">
            <a:off x="1915610" y="4919909"/>
            <a:ext cx="6547775" cy="755804"/>
          </a:xfrm>
          <a:prstGeom prst="straightConnector1">
            <a:avLst/>
          </a:prstGeom>
          <a:ln w="38100">
            <a:solidFill>
              <a:srgbClr val="000F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H="1">
            <a:off x="1938717" y="2639636"/>
            <a:ext cx="6433123" cy="1030643"/>
          </a:xfrm>
          <a:prstGeom prst="straightConnector1">
            <a:avLst/>
          </a:prstGeom>
          <a:ln w="38100">
            <a:solidFill>
              <a:srgbClr val="000F2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72575" y="5225119"/>
            <a:ext cx="19060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JSON</a:t>
            </a:r>
            <a:r>
              <a:rPr lang="ko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데이터 응답</a:t>
            </a:r>
            <a:endParaRPr lang="en-US" altLang="ko-KR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9F0EC6-5C16-4DB6-9ECC-42B463C7BB1E}"/>
              </a:ext>
            </a:extLst>
          </p:cNvPr>
          <p:cNvSpPr txBox="1"/>
          <p:nvPr/>
        </p:nvSpPr>
        <p:spPr>
          <a:xfrm>
            <a:off x="7635370" y="6172025"/>
            <a:ext cx="4290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Host: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http://15.165.141.67:8000</a:t>
            </a:r>
            <a:endParaRPr kumimoji="0" lang="ko-KR" altLang="ko-KR" sz="4400" b="0" i="0" u="none" strike="noStrike" cap="none" normalizeH="0" baseline="0" dirty="0">
              <a:ln>
                <a:noFill/>
              </a:ln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A14172-A974-4AA1-9B7D-BEFFD127022D}"/>
              </a:ext>
            </a:extLst>
          </p:cNvPr>
          <p:cNvSpPr txBox="1"/>
          <p:nvPr/>
        </p:nvSpPr>
        <p:spPr>
          <a:xfrm>
            <a:off x="7662274" y="1473327"/>
            <a:ext cx="401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  <a:cs typeface="Arial" panose="020B0604020202020204" pitchFamily="34" charset="0"/>
              </a:rPr>
              <a:t>Host: 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effectLst/>
                <a:latin typeface="D2Coding" panose="020B0609020101020101" pitchFamily="49" charset="-127"/>
                <a:ea typeface="D2Coding" panose="020B0609020101020101" pitchFamily="49" charset="-127"/>
                <a:cs typeface="Arial" panose="020B0604020202020204" pitchFamily="34" charset="0"/>
              </a:rPr>
              <a:t>http://:</a:t>
            </a:r>
            <a:r>
              <a:rPr lang="en-US" altLang="ko-KR" b="0" i="0" dirty="0">
                <a:effectLst/>
                <a:latin typeface="D2Coding" panose="020B0609020101020101" pitchFamily="49" charset="-127"/>
                <a:ea typeface="D2Coding" panose="020B0609020101020101" pitchFamily="49" charset="-127"/>
                <a:cs typeface="Arial" panose="020B0604020202020204" pitchFamily="34" charset="0"/>
              </a:rPr>
              <a:t>13.124.213.41</a:t>
            </a:r>
            <a:r>
              <a:rPr lang="en-US" altLang="ko-KR" b="0" i="0" dirty="0">
                <a:solidFill>
                  <a:srgbClr val="50505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  <a:cs typeface="Arial" panose="020B0604020202020204" pitchFamily="34" charset="0"/>
              </a:rPr>
              <a:t>: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effectLst/>
                <a:latin typeface="D2Coding" panose="020B0609020101020101" pitchFamily="49" charset="-127"/>
                <a:ea typeface="D2Coding" panose="020B0609020101020101" pitchFamily="49" charset="-127"/>
                <a:cs typeface="Arial" panose="020B0604020202020204" pitchFamily="34" charset="0"/>
              </a:rPr>
              <a:t>80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effectLst/>
                <a:latin typeface="D2Coding" panose="020B0609020101020101" pitchFamily="49" charset="-127"/>
                <a:ea typeface="D2Coding" panose="020B0609020101020101" pitchFamily="49" charset="-127"/>
                <a:cs typeface="Arial" panose="020B0604020202020204" pitchFamily="34" charset="0"/>
              </a:rPr>
              <a:t>8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effectLst/>
                <a:latin typeface="D2Coding" panose="020B0609020101020101" pitchFamily="49" charset="-127"/>
                <a:ea typeface="D2Coding" panose="020B0609020101020101" pitchFamily="49" charset="-127"/>
                <a:cs typeface="Arial" panose="020B0604020202020204" pitchFamily="34" charset="0"/>
              </a:rPr>
              <a:t>0</a:t>
            </a:r>
            <a:endParaRPr kumimoji="0" lang="ko-KR" altLang="ko-KR" sz="4400" b="0" i="0" u="none" strike="noStrike" cap="none" normalizeH="0" baseline="0" dirty="0">
              <a:ln>
                <a:noFill/>
              </a:ln>
              <a:effectLst/>
              <a:latin typeface="D2Coding" panose="020B0609020101020101" pitchFamily="49" charset="-127"/>
              <a:ea typeface="D2Coding" panose="020B0609020101020101" pitchFamily="49" charset="-127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A66DE6-0B60-42F6-88DC-BE89B24E24BA}"/>
              </a:ext>
            </a:extLst>
          </p:cNvPr>
          <p:cNvSpPr txBox="1"/>
          <p:nvPr/>
        </p:nvSpPr>
        <p:spPr>
          <a:xfrm>
            <a:off x="1915610" y="2881580"/>
            <a:ext cx="25485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주식 정보 페이지 응답</a:t>
            </a:r>
            <a:endParaRPr lang="en-US" altLang="ko-KR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C52F2D-EB06-422B-A6C0-D0AE535A9390}"/>
              </a:ext>
            </a:extLst>
          </p:cNvPr>
          <p:cNvSpPr txBox="1"/>
          <p:nvPr/>
        </p:nvSpPr>
        <p:spPr>
          <a:xfrm>
            <a:off x="6333986" y="3408372"/>
            <a:ext cx="2375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주식 정보</a:t>
            </a:r>
            <a:r>
              <a:rPr lang="en-US" altLang="ko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기능 요청</a:t>
            </a:r>
            <a:endParaRPr lang="en-US" altLang="ko-KR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E4EB74C-E2D6-41FB-8B6E-DE38FE2ACF24}"/>
              </a:ext>
            </a:extLst>
          </p:cNvPr>
          <p:cNvSpPr txBox="1"/>
          <p:nvPr/>
        </p:nvSpPr>
        <p:spPr>
          <a:xfrm>
            <a:off x="6045332" y="4581354"/>
            <a:ext cx="25398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GET</a:t>
            </a:r>
            <a:r>
              <a:rPr lang="ko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:</a:t>
            </a:r>
            <a:r>
              <a:rPr lang="ko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JSON </a:t>
            </a:r>
            <a:r>
              <a:rPr lang="ko-KR" alt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데이터 요청</a:t>
            </a:r>
            <a:endParaRPr lang="en-US" altLang="ko-KR" sz="1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479F5F-C644-42CE-8B5F-17DE21784F4B}"/>
              </a:ext>
            </a:extLst>
          </p:cNvPr>
          <p:cNvSpPr txBox="1"/>
          <p:nvPr/>
        </p:nvSpPr>
        <p:spPr>
          <a:xfrm rot="499874">
            <a:off x="4108296" y="4867416"/>
            <a:ext cx="2980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D2Coding" panose="020B0609020101020101" pitchFamily="49" charset="-127"/>
                <a:ea typeface="D2Coding" panose="020B0609020101020101" pitchFamily="49" charset="-127"/>
              </a:rPr>
              <a:t>REST</a:t>
            </a:r>
            <a:r>
              <a:rPr lang="ko-KR" altLang="en-US" sz="3200" b="1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3200" b="1" dirty="0">
                <a:latin typeface="D2Coding" panose="020B0609020101020101" pitchFamily="49" charset="-127"/>
                <a:ea typeface="D2Coding" panose="020B0609020101020101" pitchFamily="49" charset="-127"/>
              </a:rPr>
              <a:t>API</a:t>
            </a:r>
            <a:endParaRPr lang="ko-KR" altLang="en-US" sz="3200" b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71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solidFill>
                  <a:schemeClr val="bg1"/>
                </a:solidFill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solidFill>
                <a:schemeClr val="bg1"/>
              </a:solidFill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30563" y="1816460"/>
            <a:ext cx="24529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dirty="0" err="1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장한옥</a:t>
            </a:r>
            <a:endParaRPr lang="en-US" altLang="ko-KR" sz="7200" dirty="0">
              <a:solidFill>
                <a:schemeClr val="bg1"/>
              </a:solidFill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269214" y="3785103"/>
            <a:ext cx="50875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갤러리</a:t>
            </a:r>
            <a:r>
              <a:rPr lang="en-US" altLang="ko-KR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메뉴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나의 자산 메뉴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05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17182" y="550307"/>
            <a:ext cx="1954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갤러리 메뉴 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pic>
        <p:nvPicPr>
          <p:cNvPr id="3" name="한옥(갤러리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99124"/>
            <a:ext cx="12192000" cy="5758875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51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74033" y="514350"/>
            <a:ext cx="24439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나의 자산 </a:t>
            </a:r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메뉴 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pic>
        <p:nvPicPr>
          <p:cNvPr id="3" name="한옥(자산관리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99124"/>
            <a:ext cx="12192000" cy="5758875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626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solidFill>
                  <a:schemeClr val="bg1"/>
                </a:solidFill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solidFill>
                <a:schemeClr val="bg1"/>
              </a:solidFill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30563" y="1816460"/>
            <a:ext cx="24192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dirty="0" err="1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안성경</a:t>
            </a:r>
            <a:endParaRPr lang="en-US" altLang="ko-KR" sz="7200" dirty="0">
              <a:solidFill>
                <a:schemeClr val="bg1"/>
              </a:solidFill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599956" y="3785103"/>
            <a:ext cx="50875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자유게시판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투자 성향 테스트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익명 </a:t>
            </a:r>
            <a:r>
              <a:rPr lang="ko-KR" altLang="en-US" sz="4000" dirty="0" err="1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오픈채팅방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en-US" altLang="ko-KR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AWS </a:t>
            </a:r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배포 관리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059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05954" y="514349"/>
            <a:ext cx="4231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자유게시판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성경 게시판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44844"/>
            <a:ext cx="12192000" cy="571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77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19251" y="0"/>
            <a:ext cx="10572749" cy="6858000"/>
          </a:xfrm>
          <a:prstGeom prst="rect">
            <a:avLst/>
          </a:prstGeom>
          <a:solidFill>
            <a:srgbClr val="004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ctr"/>
            <a:endParaRPr lang="ko-KR" altLang="ko-KR" dirty="0"/>
          </a:p>
        </p:txBody>
      </p:sp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solidFill>
                  <a:schemeClr val="bg1"/>
                </a:solidFill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" y="0"/>
            <a:ext cx="161925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712816" y="2120890"/>
            <a:ext cx="357822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ctr"/>
            <a:r>
              <a:rPr lang="en-US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1. </a:t>
            </a:r>
            <a:r>
              <a:rPr lang="ko-KR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프로젝트 배경</a:t>
            </a:r>
            <a:endParaRPr lang="en-US" altLang="ko-KR" sz="2400" b="1" dirty="0">
              <a:solidFill>
                <a:schemeClr val="bg1"/>
              </a:solidFill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fontAlgn="ctr"/>
            <a:endParaRPr lang="ko-KR" altLang="ko-KR" sz="2400" dirty="0">
              <a:solidFill>
                <a:schemeClr val="bg1"/>
              </a:solidFill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fontAlgn="ctr"/>
            <a:r>
              <a:rPr lang="en-US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2. </a:t>
            </a:r>
            <a:r>
              <a:rPr lang="ko-KR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프로젝트 팀 구성 및 역할</a:t>
            </a:r>
            <a:endParaRPr lang="en-US" altLang="ko-KR" sz="2400" b="1" dirty="0">
              <a:solidFill>
                <a:schemeClr val="bg1"/>
              </a:solidFill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fontAlgn="ctr"/>
            <a:endParaRPr lang="ko-KR" altLang="ko-KR" sz="2400" dirty="0">
              <a:solidFill>
                <a:schemeClr val="bg1"/>
              </a:solidFill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fontAlgn="ctr"/>
            <a:r>
              <a:rPr lang="en-US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3. </a:t>
            </a:r>
            <a:r>
              <a:rPr lang="ko-KR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프로젝트 수행</a:t>
            </a:r>
            <a:r>
              <a:rPr lang="en-US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</a:t>
            </a:r>
            <a:r>
              <a:rPr lang="ko-KR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절차 및 방법</a:t>
            </a:r>
            <a:endParaRPr lang="en-US" altLang="ko-KR" sz="2400" b="1" dirty="0">
              <a:solidFill>
                <a:schemeClr val="bg1"/>
              </a:solidFill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fontAlgn="ctr"/>
            <a:endParaRPr lang="ko-KR" altLang="ko-KR" sz="2400" dirty="0">
              <a:solidFill>
                <a:schemeClr val="bg1"/>
              </a:solidFill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fontAlgn="ctr"/>
            <a:r>
              <a:rPr lang="en-US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4. </a:t>
            </a:r>
            <a:r>
              <a:rPr lang="ko-KR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프로젝트 수행 결과</a:t>
            </a:r>
            <a:endParaRPr lang="en-US" altLang="ko-KR" sz="2400" b="1" dirty="0">
              <a:solidFill>
                <a:schemeClr val="bg1"/>
              </a:solidFill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fontAlgn="ctr"/>
            <a:endParaRPr lang="ko-KR" altLang="ko-KR" sz="2400" dirty="0">
              <a:solidFill>
                <a:schemeClr val="bg1"/>
              </a:solidFill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  <a:p>
            <a:pPr fontAlgn="ctr"/>
            <a:r>
              <a:rPr lang="en-US" altLang="ko-KR" sz="2400" b="1" dirty="0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5. </a:t>
            </a:r>
            <a:r>
              <a:rPr lang="ko-KR" altLang="ko-KR" sz="2400" b="1" dirty="0" err="1">
                <a:solidFill>
                  <a:schemeClr val="bg1"/>
                </a:solidFill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느낀점</a:t>
            </a:r>
            <a:endParaRPr lang="ko-KR" altLang="ko-KR" sz="2400" dirty="0">
              <a:solidFill>
                <a:schemeClr val="bg1"/>
              </a:solidFill>
              <a:latin typeface="서울남산 장체 M" panose="02020503020101020101" pitchFamily="18" charset="-127"/>
              <a:ea typeface="서울남산 장체 M" panose="020205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180" y="514350"/>
            <a:ext cx="8483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405385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39026" y="514350"/>
            <a:ext cx="4231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투자 성향 테스트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성경 테스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45069"/>
            <a:ext cx="12192000" cy="571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42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5916" y="514350"/>
            <a:ext cx="4231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익명 </a:t>
            </a:r>
            <a:r>
              <a:rPr lang="ko-KR" altLang="en-US" sz="3200" dirty="0" err="1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오픈채팅방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성경 채팅방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50476"/>
            <a:ext cx="12192000" cy="570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79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05954" y="514349"/>
            <a:ext cx="4231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AWS </a:t>
            </a:r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배포 관련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937" y="1322860"/>
            <a:ext cx="8384378" cy="528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82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solidFill>
                  <a:schemeClr val="bg1"/>
                </a:solidFill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solidFill>
                <a:schemeClr val="bg1"/>
              </a:solidFill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30563" y="1816460"/>
            <a:ext cx="24208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오준호</a:t>
            </a:r>
            <a:endParaRPr lang="en-US" altLang="ko-KR" sz="7200" dirty="0">
              <a:solidFill>
                <a:schemeClr val="bg1"/>
              </a:solidFill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69214" y="3785103"/>
            <a:ext cx="50875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나의 계좌 메뉴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화면 디자인 및 화면 구현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148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74033" y="514350"/>
            <a:ext cx="24439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나의 계좌 메뉴 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준호(계좌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29664"/>
            <a:ext cx="12192000" cy="572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120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56924" y="511296"/>
            <a:ext cx="4231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화면 디자인 및 화면 구현</a:t>
            </a:r>
            <a:endParaRPr lang="en-US" altLang="ko-KR" sz="32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1089291"/>
            <a:ext cx="12192000" cy="0"/>
          </a:xfrm>
          <a:prstGeom prst="line">
            <a:avLst/>
          </a:prstGeom>
          <a:ln w="76200">
            <a:solidFill>
              <a:srgbClr val="0044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준호-cs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41791"/>
            <a:ext cx="12192000" cy="571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101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1572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5. </a:t>
            </a:r>
            <a:r>
              <a:rPr lang="ko-KR" altLang="en-US" sz="3200" dirty="0" err="1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느낀점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2407" y="1432500"/>
            <a:ext cx="681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구분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6700" y="2088443"/>
            <a:ext cx="20730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프로젝트 수행상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어려움 극복 사례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9900" y="3720013"/>
            <a:ext cx="16466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프로젝트에서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잘한 부분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79900" y="5345453"/>
            <a:ext cx="16466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프로젝트에서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아쉬운 부분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49070" y="1424285"/>
            <a:ext cx="684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내용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79085" y="5345453"/>
            <a:ext cx="97129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처음에 계획된 것을 많이 구현하지 못해서 아쉬웠다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증권사의 </a:t>
            </a:r>
            <a:r>
              <a:rPr lang="en-US" altLang="ko-KR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api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도 쓰지 못했고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주식 예측한 결과를 화면으로 가져오지 못했다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 CI/CD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하고자 했지만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CI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만 했고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CD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는 못했다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원래 계획한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UI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구현에 미흡한 점도 아쉬웠다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79085" y="3720013"/>
            <a:ext cx="91823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증권 커뮤니티의 컨셉에 맞게 게시판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채팅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성향분석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주식 </a:t>
            </a:r>
            <a:r>
              <a:rPr lang="ko-KR" altLang="en-US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관련뉴스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등 주식 관련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메뉴의 구성이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적절했던 것 같다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AWS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 제공하는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EC2, RDS, S3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잘 사용한 것 같다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479085" y="2088443"/>
            <a:ext cx="96805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처음으로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python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과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Django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배워가면서 주식 정보를 가져오는 것에 성공하였다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AWS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환경에서 많은 오류가 발생했고 시간이 많이 소요했으나 오류를 수정해 나가면서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극복해 나갔다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2769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1572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5. </a:t>
            </a:r>
            <a:r>
              <a:rPr lang="ko-KR" altLang="en-US" sz="3200" dirty="0" err="1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느낀점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5673" y="2572020"/>
            <a:ext cx="2533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프로젝트를 통한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진로설계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취업분야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탐색 및 결정 등 도움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2407" y="4872627"/>
            <a:ext cx="668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기타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31931" y="2485881"/>
            <a:ext cx="102797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Spring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과</a:t>
            </a:r>
            <a:r>
              <a:rPr lang="en-US" altLang="ko-KR" sz="240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en-US" altLang="ko-KR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D</a:t>
            </a:r>
            <a:r>
              <a:rPr lang="en-US" altLang="ko-KR" sz="240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jango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와 같은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framework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다루고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DB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이용해서 데이터를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제어해보고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,AWS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에 관련된 다양한 도구 같은 여러 기술을 경험할 수 있었다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과정을 통해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Web backend, frontend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같은 분야에 대한 경험과 관심을 가지게 되었다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 </a:t>
            </a: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AWS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와 같은 </a:t>
            </a:r>
            <a:r>
              <a:rPr lang="ko-KR" altLang="en-US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클라우드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기술에 대해서도 관심이 생겼다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 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7247" y="4872627"/>
            <a:ext cx="7218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주식과 투자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포트폴리오 관리에 대해 좀 더 관심을 갖게 되었다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2407" y="1432500"/>
            <a:ext cx="681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구분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49070" y="1424285"/>
            <a:ext cx="684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내용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382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27061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1.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배경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4166" y="1432500"/>
            <a:ext cx="1774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프로젝트 주제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4166" y="2804029"/>
            <a:ext cx="1760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프로젝트 목적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723294" y="2805104"/>
            <a:ext cx="87463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주식정보를 공유하고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주식에 관련된 의견을 자유롭게 나눌 수 있는 사이트를 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개설하는 것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23294" y="1432500"/>
            <a:ext cx="2961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증권 커뮤니티 웹 사이트 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4166" y="4431141"/>
            <a:ext cx="23583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프로젝트 기대 효과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723294" y="4431141"/>
            <a:ext cx="95365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커뮤니티 사이트로서 광고 수익 창출 외 마케팅의 장으로써 활용 가능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사람들의 관심 분야와 주식보유량을 분석할 수 있는 데이터 제공 수단으로 활용 가능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754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27061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1.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배경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54166" y="1432500"/>
            <a:ext cx="1774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프로젝트 개요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723294" y="1432500"/>
            <a:ext cx="92849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컨셉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TRADER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는 주식 관련 커뮤니티로서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종가 기준의 주식 가격과 주식 차트와 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주식 관련 뉴스 같은 주식 정보를 확인할 수 있다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자유게시판과 익명 채팅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갤러리와 같은 커뮤니티 기능으로 주식 정보를 활용 할 수 있는 웹 사이트이다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723294" y="2805104"/>
            <a:ext cx="94644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훈련 내용과의 관련성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Java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와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Spring boot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이용해서 커뮤니티 기능을 구현하고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python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과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Django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사용해서 주식 정보 확인 기능을 만들었다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그 후에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AWS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에 배포를 하고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RDS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와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S3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통해 데이터를 관리한다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723294" y="4413556"/>
            <a:ext cx="96279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개발환경 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Amazon Linux, Ubuntu, CentOS, WINDOW10, </a:t>
            </a:r>
            <a:r>
              <a:rPr lang="en-US" altLang="ko-KR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Springboot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Django </a:t>
            </a:r>
          </a:p>
          <a:p>
            <a:pPr fontAlgn="base"/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개발언어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Java, Python, </a:t>
            </a:r>
            <a:r>
              <a:rPr lang="en-US" altLang="ko-KR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Javascript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fontAlgn="base"/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개발도구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</a:t>
            </a:r>
            <a:r>
              <a:rPr lang="en-US" altLang="ko-KR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Intellij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en-US" altLang="ko-KR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Pycharm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en-US" altLang="ko-KR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Git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Travis CI, AWS code deploy, Tomcat, Oracle</a:t>
            </a:r>
          </a:p>
          <a:p>
            <a:pPr fontAlgn="base"/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9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27061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1.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배경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54166" y="1432500"/>
            <a:ext cx="25515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프로젝트 구조</a:t>
            </a:r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-ERD</a:t>
            </a:r>
          </a:p>
        </p:txBody>
      </p:sp>
      <p:pic>
        <p:nvPicPr>
          <p:cNvPr id="1026" name="Picture 2" descr="https://file-download.jandi-box.com/24259817/2021/06/22/16243489416960c4f50fbf07c6cb27075327d56871ded?Expires=1624349066&amp;Signature=qQBKfPQvkzplQJF8He8p0ShXQk86lB1m1ReeCloJoSCbNoxokAfZckkTjGPTvJZ6TN0Z7b~ZDfWCgmJukX2BXq~p3VV3TgGbJxjRrAcaYRz9cVELbGsB3Kn5OkiEYNs12nJLw6qoVw2utCFSrfryx7ms-IzdG~qt-85Y7xRFJZM~I6ZLLGUG6h2latqr13H5-ylTVD-f7HVrjY1wlQGR59B1lMPTf5jN7QnjEbCUVyuuVOCmljRpTZ0Yn93Nzrn4yoUuH4UODEPkZcpu2xcU1UMbAmK57pTstA8x9NWGELUxC0tVmFJ~bgsB7I34vQH9mcxLBuATXFUDZ74vIfU63g__&amp;Key-Pair-Id=APKAJ542KAGWCBA2SXP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77"/>
          <a:stretch/>
        </p:blipFill>
        <p:spPr bwMode="auto">
          <a:xfrm>
            <a:off x="2741955" y="1432500"/>
            <a:ext cx="9238837" cy="507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4879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43572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2.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팀 구성 및 역할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31892" y="4323160"/>
            <a:ext cx="8996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임정준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팀원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5180" y="1432500"/>
            <a:ext cx="12522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훈련생 명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1892" y="3184951"/>
            <a:ext cx="9028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안성경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팀원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75112" y="1432500"/>
            <a:ext cx="6687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역할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4864" y="2042368"/>
            <a:ext cx="9541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오준호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팀장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6086" y="5465743"/>
            <a:ext cx="9316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장한옥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팀원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18836" y="5461369"/>
            <a:ext cx="6274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갤러리 게시판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나의 자산 메뉴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유효성 검사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화면 구현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8836" y="4323160"/>
            <a:ext cx="94188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소셜 로그인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회원가입 기능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주식 정보 메뉴 구현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DB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설계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유효성 검사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</a:p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주가 정보 예측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AWS CI/CD, Admin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페이지 구현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18836" y="3184951"/>
            <a:ext cx="9172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자유게시판 구현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유효성 검사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채팅 기능 구현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투자성향 테스트 메뉴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</a:p>
          <a:p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AWS CI/CD, S3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관리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RDS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관리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Admin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페이지 구현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화면 구현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18836" y="2042368"/>
            <a:ext cx="9348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프로젝트 기획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나의 계좌 메뉴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유효성 검사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화면 디자인 및 화면 구현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PPT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제작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752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47067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3.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절차 및 방법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5180" y="1432500"/>
            <a:ext cx="681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구분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30274" y="1432500"/>
            <a:ext cx="670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기간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22944" y="1432500"/>
            <a:ext cx="686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활동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5179" y="2290389"/>
            <a:ext cx="1242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사전 기획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5179" y="3429000"/>
            <a:ext cx="684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개발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5179" y="4627667"/>
            <a:ext cx="1273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수정</a:t>
            </a:r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/</a:t>
            </a:r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보완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6670" y="5789240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총 개발 기간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11597" y="5789240"/>
            <a:ext cx="2988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4/1(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목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)~6/22(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화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)(12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주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106489" y="2290388"/>
            <a:ext cx="2832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4/1(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목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)~4/16(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금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)(2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주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06490" y="3198167"/>
            <a:ext cx="2837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4/19(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목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)~6/3(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화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)(7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주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106490" y="3834371"/>
            <a:ext cx="2831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6/7(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월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)~6/14(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화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)(1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주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06490" y="4620261"/>
            <a:ext cx="2988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6/15(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목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)~6/22(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화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)(1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주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03625" y="3834370"/>
            <a:ext cx="19245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AWS 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배포 준비</a:t>
            </a:r>
            <a:endParaRPr lang="en-US" altLang="ko-KR" sz="24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03625" y="3198166"/>
            <a:ext cx="2693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프로젝트 진행 및 통합</a:t>
            </a:r>
            <a:endParaRPr lang="en-US" altLang="ko-KR" sz="24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483470" y="4607715"/>
            <a:ext cx="2008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프로젝트 마무리</a:t>
            </a:r>
            <a:endParaRPr lang="en-US" altLang="ko-KR" sz="24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03625" y="2290387"/>
            <a:ext cx="4687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프로젝트 기획 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&amp; 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주제 선정</a:t>
            </a:r>
            <a:r>
              <a:rPr lang="en-US" altLang="ko-KR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, </a:t>
            </a:r>
            <a:r>
              <a:rPr lang="ko-KR" altLang="en-US" sz="2400" dirty="0" err="1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기획안</a:t>
            </a:r>
            <a:r>
              <a:rPr lang="ko-KR" altLang="en-US" sz="24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 작성</a:t>
            </a:r>
            <a:endParaRPr lang="en-US" altLang="ko-KR" sz="24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63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31892" y="4323160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안성경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65180" y="1432500"/>
            <a:ext cx="12522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훈련생 명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1892" y="3184951"/>
            <a:ext cx="942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장한옥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75112" y="1432500"/>
            <a:ext cx="12698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담당 기능</a:t>
            </a:r>
            <a:endParaRPr lang="en-US" altLang="ko-KR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44864" y="2042368"/>
            <a:ext cx="910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임정준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56086" y="5465743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오준호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318836" y="5461369"/>
            <a:ext cx="4790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나의 계좌 메뉴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화면 디자인 및 화면 구현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318836" y="4323160"/>
            <a:ext cx="9418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자유게시판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투자 성향 테스트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익명 </a:t>
            </a:r>
            <a:r>
              <a:rPr lang="ko-KR" altLang="en-US" sz="2400" dirty="0" err="1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오픈채팅방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AWS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배포 관리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318836" y="3184951"/>
            <a:ext cx="91727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갤러리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메뉴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나의 자산 메뉴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318836" y="2042368"/>
            <a:ext cx="93485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회원 관리 기능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마이 페이지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ADMIN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기능</a:t>
            </a:r>
            <a:r>
              <a:rPr lang="en-US" altLang="ko-KR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400" dirty="0"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주식 메뉴</a:t>
            </a:r>
            <a:endParaRPr lang="en-US" altLang="ko-KR" sz="2400" dirty="0"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729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84920" y="0"/>
            <a:ext cx="2040943" cy="9366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 latinLnBrk="0">
              <a:lnSpc>
                <a:spcPct val="160000"/>
              </a:lnSpc>
            </a:pPr>
            <a:r>
              <a:rPr lang="en-US" altLang="ko-KR" sz="4000" kern="0" dirty="0">
                <a:solidFill>
                  <a:schemeClr val="bg1"/>
                </a:solidFill>
                <a:latin typeface="Bahnschrift SemiBold SemiConden" panose="020B0502040204020203" pitchFamily="34" charset="0"/>
                <a:ea typeface="서울남산 장체 EB" panose="02020503020101020101" pitchFamily="18" charset="-127"/>
              </a:rPr>
              <a:t>TRADERS</a:t>
            </a:r>
            <a:endParaRPr lang="ko-KR" altLang="en-US" sz="2400" kern="0" spc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  <a:ea typeface="서울남산 장체 EB" panose="020205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5180" y="514350"/>
            <a:ext cx="34932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4. </a:t>
            </a:r>
            <a:r>
              <a:rPr lang="ko-KR" altLang="en-US" sz="3200" dirty="0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프로젝트 수행 결과</a:t>
            </a:r>
            <a:endParaRPr lang="en-US" altLang="ko-KR" sz="3200" dirty="0">
              <a:solidFill>
                <a:schemeClr val="bg1"/>
              </a:solidFill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30563" y="1816460"/>
            <a:ext cx="23567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dirty="0" err="1">
                <a:solidFill>
                  <a:schemeClr val="bg1"/>
                </a:solidFill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임정준</a:t>
            </a:r>
            <a:endParaRPr lang="en-US" altLang="ko-KR" sz="7200" dirty="0">
              <a:solidFill>
                <a:schemeClr val="bg1"/>
              </a:solidFill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269214" y="3785103"/>
            <a:ext cx="50875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회원 관리 기능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4000" dirty="0" err="1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마이페이지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en-US" altLang="ko-KR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ADMIN </a:t>
            </a:r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기능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r>
              <a:rPr lang="ko-KR" altLang="en-US" sz="4000" dirty="0">
                <a:solidFill>
                  <a:schemeClr val="bg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주식 정보 메뉴</a:t>
            </a:r>
            <a:endParaRPr lang="en-US" altLang="ko-KR" sz="4000" dirty="0">
              <a:solidFill>
                <a:schemeClr val="bg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7091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1895</TotalTime>
  <Words>971</Words>
  <Application>Microsoft Office PowerPoint</Application>
  <PresentationFormat>와이드스크린</PresentationFormat>
  <Paragraphs>218</Paragraphs>
  <Slides>27</Slides>
  <Notes>10</Notes>
  <HiddenSlides>0</HiddenSlides>
  <MMClips>11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7" baseType="lpstr">
      <vt:lpstr>서울한강 장체 L</vt:lpstr>
      <vt:lpstr>Arial</vt:lpstr>
      <vt:lpstr>서울남산 장체 EB</vt:lpstr>
      <vt:lpstr>D2Coding</vt:lpstr>
      <vt:lpstr>서울남산 장체 L</vt:lpstr>
      <vt:lpstr>Bahnschrift SemiBold SemiConden</vt:lpstr>
      <vt:lpstr>서울남산 장체 BL</vt:lpstr>
      <vt:lpstr>맑은 고딕</vt:lpstr>
      <vt:lpstr>서울남산 장체 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OHJUNHO</dc:creator>
  <cp:lastModifiedBy>OHJUNHO</cp:lastModifiedBy>
  <cp:revision>227</cp:revision>
  <dcterms:created xsi:type="dcterms:W3CDTF">2021-06-16T05:31:05Z</dcterms:created>
  <dcterms:modified xsi:type="dcterms:W3CDTF">2021-06-23T01:59:57Z</dcterms:modified>
</cp:coreProperties>
</file>

<file path=docProps/thumbnail.jpeg>
</file>